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76" r:id="rId3"/>
    <p:sldId id="277" r:id="rId4"/>
    <p:sldId id="258" r:id="rId5"/>
    <p:sldId id="279" r:id="rId6"/>
    <p:sldId id="280" r:id="rId7"/>
    <p:sldId id="274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8F2A6-CB32-43DB-BDDB-5A582449C4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1EC4E-F97A-46F0-9754-538E36BF6A0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9415633-4EC5-45B3-83DC-1B9C15210429}" type="parTrans" cxnId="{86689FAD-70E4-4AAA-8CFE-D99D80CF2FED}">
      <dgm:prSet/>
      <dgm:spPr/>
      <dgm:t>
        <a:bodyPr/>
        <a:lstStyle/>
        <a:p>
          <a:endParaRPr lang="ru-RU"/>
        </a:p>
      </dgm:t>
    </dgm:pt>
    <dgm:pt modelId="{C14A6DBB-975C-47AD-974A-198D0A414399}" type="sibTrans" cxnId="{86689FAD-70E4-4AAA-8CFE-D99D80CF2FED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D1CE24A4-2646-40D3-B691-DC199EAABC19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Алтайский, Красноярский</a:t>
          </a:r>
          <a:endParaRPr lang="ru-RU" dirty="0">
            <a:latin typeface="Arial Narrow" panose="020B0606020202030204" pitchFamily="34" charset="0"/>
          </a:endParaRPr>
        </a:p>
      </dgm:t>
    </dgm:pt>
    <dgm:pt modelId="{CFB7CD78-FB29-4721-9CF9-6A6FF389436B}" type="parTrans" cxnId="{24DF0292-7F58-4080-AA31-66004F4A2359}">
      <dgm:prSet/>
      <dgm:spPr/>
      <dgm:t>
        <a:bodyPr/>
        <a:lstStyle/>
        <a:p>
          <a:endParaRPr lang="ru-RU"/>
        </a:p>
      </dgm:t>
    </dgm:pt>
    <dgm:pt modelId="{592B36A5-9ABC-48A1-BC3E-61C55B2FD8F3}" type="sibTrans" cxnId="{24DF0292-7F58-4080-AA31-66004F4A2359}">
      <dgm:prSet/>
      <dgm:spPr/>
      <dgm:t>
        <a:bodyPr/>
        <a:lstStyle/>
        <a:p>
          <a:endParaRPr lang="ru-RU"/>
        </a:p>
      </dgm:t>
    </dgm:pt>
    <dgm:pt modelId="{DEE69DC5-D7C8-486E-BAEF-4EEF97123A8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Алтай, САХА (Якутия)</a:t>
          </a:r>
          <a:endParaRPr lang="ru-RU" dirty="0">
            <a:latin typeface="Arial Narrow" panose="020B0606020202030204" pitchFamily="34" charset="0"/>
          </a:endParaRPr>
        </a:p>
      </dgm:t>
    </dgm:pt>
    <dgm:pt modelId="{7E3C3A39-50AE-4019-AB1F-89E27B081754}" type="parTrans" cxnId="{CDBBE783-CC5D-4AF3-96F9-697BCBD27FA4}">
      <dgm:prSet/>
      <dgm:spPr/>
      <dgm:t>
        <a:bodyPr/>
        <a:lstStyle/>
        <a:p>
          <a:endParaRPr lang="ru-RU"/>
        </a:p>
      </dgm:t>
    </dgm:pt>
    <dgm:pt modelId="{584C07AB-3CF1-4A4D-BBA3-E6F1DEA8AD9C}" type="sibTrans" cxnId="{CDBBE783-CC5D-4AF3-96F9-697BCBD27FA4}">
      <dgm:prSet/>
      <dgm:spPr/>
      <dgm:t>
        <a:bodyPr/>
        <a:lstStyle/>
        <a:p>
          <a:endParaRPr lang="ru-RU"/>
        </a:p>
      </dgm:t>
    </dgm:pt>
    <dgm:pt modelId="{152EF871-B3F8-4FD2-86C4-5ADB61C71E1E}" type="pres">
      <dgm:prSet presAssocID="{7F58F2A6-CB32-43DB-BDDB-5A582449C4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B2AB790-BB84-43C3-9AE7-FAA64EFBEA24}" type="pres">
      <dgm:prSet presAssocID="{7F58F2A6-CB32-43DB-BDDB-5A582449C44C}" presName="Name1" presStyleCnt="0"/>
      <dgm:spPr/>
    </dgm:pt>
    <dgm:pt modelId="{7C62F8A3-ACEE-4BB6-9AE9-066B52F42795}" type="pres">
      <dgm:prSet presAssocID="{7F58F2A6-CB32-43DB-BDDB-5A582449C44C}" presName="cycle" presStyleCnt="0"/>
      <dgm:spPr/>
    </dgm:pt>
    <dgm:pt modelId="{450C8814-BFA0-4750-9D7D-D384B5B9D897}" type="pres">
      <dgm:prSet presAssocID="{7F58F2A6-CB32-43DB-BDDB-5A582449C44C}" presName="srcNode" presStyleLbl="node1" presStyleIdx="0" presStyleCnt="3"/>
      <dgm:spPr/>
    </dgm:pt>
    <dgm:pt modelId="{5DA254B6-231B-4BB7-B934-7776CB602AFC}" type="pres">
      <dgm:prSet presAssocID="{7F58F2A6-CB32-43DB-BDDB-5A582449C44C}" presName="conn" presStyleLbl="parChTrans1D2" presStyleIdx="0" presStyleCnt="1"/>
      <dgm:spPr/>
      <dgm:t>
        <a:bodyPr/>
        <a:lstStyle/>
        <a:p>
          <a:endParaRPr lang="ru-RU"/>
        </a:p>
      </dgm:t>
    </dgm:pt>
    <dgm:pt modelId="{058B2F9C-B07E-4965-90A4-D63D5A94CC7B}" type="pres">
      <dgm:prSet presAssocID="{7F58F2A6-CB32-43DB-BDDB-5A582449C44C}" presName="extraNode" presStyleLbl="node1" presStyleIdx="0" presStyleCnt="3"/>
      <dgm:spPr/>
    </dgm:pt>
    <dgm:pt modelId="{FFA1F88E-B2EA-464F-833B-A77857A66598}" type="pres">
      <dgm:prSet presAssocID="{7F58F2A6-CB32-43DB-BDDB-5A582449C44C}" presName="dstNode" presStyleLbl="node1" presStyleIdx="0" presStyleCnt="3"/>
      <dgm:spPr/>
    </dgm:pt>
    <dgm:pt modelId="{4B8C6841-AA1C-462C-9B56-D66C51FDFF9D}" type="pres">
      <dgm:prSet presAssocID="{2201EC4E-F97A-46F0-9754-538E36BF6A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47D91-FC36-4C42-BFFE-53B175B62431}" type="pres">
      <dgm:prSet presAssocID="{2201EC4E-F97A-46F0-9754-538E36BF6A08}" presName="accent_1" presStyleCnt="0"/>
      <dgm:spPr/>
    </dgm:pt>
    <dgm:pt modelId="{AAB07EBC-5AE9-4B96-B209-E58E53B2B8D0}" type="pres">
      <dgm:prSet presAssocID="{2201EC4E-F97A-46F0-9754-538E36BF6A08}" presName="accentRepeatNode" presStyleLbl="solidFgAcc1" presStyleIdx="0" presStyleCnt="3"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A7970176-876F-4AC4-BB18-3C2A816C896B}" type="pres">
      <dgm:prSet presAssocID="{D1CE24A4-2646-40D3-B691-DC199EAABC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08007-3A5F-4EFE-A68A-282BDE679C63}" type="pres">
      <dgm:prSet presAssocID="{D1CE24A4-2646-40D3-B691-DC199EAABC19}" presName="accent_2" presStyleCnt="0"/>
      <dgm:spPr/>
    </dgm:pt>
    <dgm:pt modelId="{3A5B624B-79B3-40B0-B511-341B40984C67}" type="pres">
      <dgm:prSet presAssocID="{D1CE24A4-2646-40D3-B691-DC199EAABC19}" presName="accentRepeatNode" presStyleLbl="solidFgAcc1" presStyleIdx="1" presStyleCnt="3"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E09E2F5F-D57C-4758-85ED-87CAC06DFB0C}" type="pres">
      <dgm:prSet presAssocID="{DEE69DC5-D7C8-486E-BAEF-4EEF97123A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BAFF8-B8E4-49C4-B647-1B27B455AC51}" type="pres">
      <dgm:prSet presAssocID="{DEE69DC5-D7C8-486E-BAEF-4EEF97123A88}" presName="accent_3" presStyleCnt="0"/>
      <dgm:spPr/>
    </dgm:pt>
    <dgm:pt modelId="{F369647A-E391-4DBD-831B-E219E7798D83}" type="pres">
      <dgm:prSet presAssocID="{DEE69DC5-D7C8-486E-BAEF-4EEF97123A88}" presName="accentRepeatNode" presStyleLbl="solidFgAcc1" presStyleIdx="2" presStyleCnt="3"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</dgm:ptLst>
  <dgm:cxnLst>
    <dgm:cxn modelId="{2DF9290B-4E10-4663-91F6-9B72E12C8021}" type="presOf" srcId="{7F58F2A6-CB32-43DB-BDDB-5A582449C44C}" destId="{152EF871-B3F8-4FD2-86C4-5ADB61C71E1E}" srcOrd="0" destOrd="0" presId="urn:microsoft.com/office/officeart/2008/layout/VerticalCurvedList"/>
    <dgm:cxn modelId="{24DF0292-7F58-4080-AA31-66004F4A2359}" srcId="{7F58F2A6-CB32-43DB-BDDB-5A582449C44C}" destId="{D1CE24A4-2646-40D3-B691-DC199EAABC19}" srcOrd="1" destOrd="0" parTransId="{CFB7CD78-FB29-4721-9CF9-6A6FF389436B}" sibTransId="{592B36A5-9ABC-48A1-BC3E-61C55B2FD8F3}"/>
    <dgm:cxn modelId="{86689FAD-70E4-4AAA-8CFE-D99D80CF2FED}" srcId="{7F58F2A6-CB32-43DB-BDDB-5A582449C44C}" destId="{2201EC4E-F97A-46F0-9754-538E36BF6A08}" srcOrd="0" destOrd="0" parTransId="{A9415633-4EC5-45B3-83DC-1B9C15210429}" sibTransId="{C14A6DBB-975C-47AD-974A-198D0A414399}"/>
    <dgm:cxn modelId="{72E61288-7E0D-4545-A313-941E4E59F4C5}" type="presOf" srcId="{C14A6DBB-975C-47AD-974A-198D0A414399}" destId="{5DA254B6-231B-4BB7-B934-7776CB602AFC}" srcOrd="0" destOrd="0" presId="urn:microsoft.com/office/officeart/2008/layout/VerticalCurvedList"/>
    <dgm:cxn modelId="{CDBBE783-CC5D-4AF3-96F9-697BCBD27FA4}" srcId="{7F58F2A6-CB32-43DB-BDDB-5A582449C44C}" destId="{DEE69DC5-D7C8-486E-BAEF-4EEF97123A88}" srcOrd="2" destOrd="0" parTransId="{7E3C3A39-50AE-4019-AB1F-89E27B081754}" sibTransId="{584C07AB-3CF1-4A4D-BBA3-E6F1DEA8AD9C}"/>
    <dgm:cxn modelId="{608D7F60-76D3-4449-8312-BA91D7E1B8FD}" type="presOf" srcId="{DEE69DC5-D7C8-486E-BAEF-4EEF97123A88}" destId="{E09E2F5F-D57C-4758-85ED-87CAC06DFB0C}" srcOrd="0" destOrd="0" presId="urn:microsoft.com/office/officeart/2008/layout/VerticalCurvedList"/>
    <dgm:cxn modelId="{F4DD8270-666E-468D-8D4D-2BF5F66CE44C}" type="presOf" srcId="{D1CE24A4-2646-40D3-B691-DC199EAABC19}" destId="{A7970176-876F-4AC4-BB18-3C2A816C896B}" srcOrd="0" destOrd="0" presId="urn:microsoft.com/office/officeart/2008/layout/VerticalCurvedList"/>
    <dgm:cxn modelId="{ADF41FFB-2964-45F0-AFEB-3851A285E5D0}" type="presOf" srcId="{2201EC4E-F97A-46F0-9754-538E36BF6A08}" destId="{4B8C6841-AA1C-462C-9B56-D66C51FDFF9D}" srcOrd="0" destOrd="0" presId="urn:microsoft.com/office/officeart/2008/layout/VerticalCurvedList"/>
    <dgm:cxn modelId="{A5D6CF1A-7E22-4153-A3FB-5CCBC9E5AFC4}" type="presParOf" srcId="{152EF871-B3F8-4FD2-86C4-5ADB61C71E1E}" destId="{EB2AB790-BB84-43C3-9AE7-FAA64EFBEA24}" srcOrd="0" destOrd="0" presId="urn:microsoft.com/office/officeart/2008/layout/VerticalCurvedList"/>
    <dgm:cxn modelId="{50D37FD3-6017-4B03-A82A-CE3AAB0D2E36}" type="presParOf" srcId="{EB2AB790-BB84-43C3-9AE7-FAA64EFBEA24}" destId="{7C62F8A3-ACEE-4BB6-9AE9-066B52F42795}" srcOrd="0" destOrd="0" presId="urn:microsoft.com/office/officeart/2008/layout/VerticalCurvedList"/>
    <dgm:cxn modelId="{239E4432-B268-40EC-83C3-DD411613A62E}" type="presParOf" srcId="{7C62F8A3-ACEE-4BB6-9AE9-066B52F42795}" destId="{450C8814-BFA0-4750-9D7D-D384B5B9D897}" srcOrd="0" destOrd="0" presId="urn:microsoft.com/office/officeart/2008/layout/VerticalCurvedList"/>
    <dgm:cxn modelId="{9BCDD055-8C2C-4E21-B04E-5FAEF20204FF}" type="presParOf" srcId="{7C62F8A3-ACEE-4BB6-9AE9-066B52F42795}" destId="{5DA254B6-231B-4BB7-B934-7776CB602AFC}" srcOrd="1" destOrd="0" presId="urn:microsoft.com/office/officeart/2008/layout/VerticalCurvedList"/>
    <dgm:cxn modelId="{DC7DC72A-7CB8-4342-8AF3-7E6825E34C2D}" type="presParOf" srcId="{7C62F8A3-ACEE-4BB6-9AE9-066B52F42795}" destId="{058B2F9C-B07E-4965-90A4-D63D5A94CC7B}" srcOrd="2" destOrd="0" presId="urn:microsoft.com/office/officeart/2008/layout/VerticalCurvedList"/>
    <dgm:cxn modelId="{00208931-D44D-45EE-9EC1-708E573BF417}" type="presParOf" srcId="{7C62F8A3-ACEE-4BB6-9AE9-066B52F42795}" destId="{FFA1F88E-B2EA-464F-833B-A77857A66598}" srcOrd="3" destOrd="0" presId="urn:microsoft.com/office/officeart/2008/layout/VerticalCurvedList"/>
    <dgm:cxn modelId="{C4CE765C-06FA-4FC1-9B91-97065CA4D15E}" type="presParOf" srcId="{EB2AB790-BB84-43C3-9AE7-FAA64EFBEA24}" destId="{4B8C6841-AA1C-462C-9B56-D66C51FDFF9D}" srcOrd="1" destOrd="0" presId="urn:microsoft.com/office/officeart/2008/layout/VerticalCurvedList"/>
    <dgm:cxn modelId="{A17DBCB9-2FCE-4355-B783-9E518E32381D}" type="presParOf" srcId="{EB2AB790-BB84-43C3-9AE7-FAA64EFBEA24}" destId="{2DD47D91-FC36-4C42-BFFE-53B175B62431}" srcOrd="2" destOrd="0" presId="urn:microsoft.com/office/officeart/2008/layout/VerticalCurvedList"/>
    <dgm:cxn modelId="{B71ADEA2-B2B5-4BE9-9523-22BD7E05BA5A}" type="presParOf" srcId="{2DD47D91-FC36-4C42-BFFE-53B175B62431}" destId="{AAB07EBC-5AE9-4B96-B209-E58E53B2B8D0}" srcOrd="0" destOrd="0" presId="urn:microsoft.com/office/officeart/2008/layout/VerticalCurvedList"/>
    <dgm:cxn modelId="{D3AABE16-14A8-4412-9DF4-0304499E9335}" type="presParOf" srcId="{EB2AB790-BB84-43C3-9AE7-FAA64EFBEA24}" destId="{A7970176-876F-4AC4-BB18-3C2A816C896B}" srcOrd="3" destOrd="0" presId="urn:microsoft.com/office/officeart/2008/layout/VerticalCurvedList"/>
    <dgm:cxn modelId="{9359DAF0-8073-413F-B4BE-59BBBAAA1D6D}" type="presParOf" srcId="{EB2AB790-BB84-43C3-9AE7-FAA64EFBEA24}" destId="{F3008007-3A5F-4EFE-A68A-282BDE679C63}" srcOrd="4" destOrd="0" presId="urn:microsoft.com/office/officeart/2008/layout/VerticalCurvedList"/>
    <dgm:cxn modelId="{3AE982C0-5FB4-4C06-BF40-DCE1676F0BCF}" type="presParOf" srcId="{F3008007-3A5F-4EFE-A68A-282BDE679C63}" destId="{3A5B624B-79B3-40B0-B511-341B40984C67}" srcOrd="0" destOrd="0" presId="urn:microsoft.com/office/officeart/2008/layout/VerticalCurvedList"/>
    <dgm:cxn modelId="{A96081BE-FB83-4B15-A3FD-C7247F772AFD}" type="presParOf" srcId="{EB2AB790-BB84-43C3-9AE7-FAA64EFBEA24}" destId="{E09E2F5F-D57C-4758-85ED-87CAC06DFB0C}" srcOrd="5" destOrd="0" presId="urn:microsoft.com/office/officeart/2008/layout/VerticalCurvedList"/>
    <dgm:cxn modelId="{AE55F8E1-A2F3-40B1-8E0E-79357177C79B}" type="presParOf" srcId="{EB2AB790-BB84-43C3-9AE7-FAA64EFBEA24}" destId="{310BAFF8-B8E4-49C4-B647-1B27B455AC51}" srcOrd="6" destOrd="0" presId="urn:microsoft.com/office/officeart/2008/layout/VerticalCurvedList"/>
    <dgm:cxn modelId="{E3EC1EED-4A95-44B0-B481-867C1C390869}" type="presParOf" srcId="{310BAFF8-B8E4-49C4-B647-1B27B455AC51}" destId="{F369647A-E391-4DBD-831B-E219E7798D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254B6-231B-4BB7-B934-7776CB602AFC}">
      <dsp:nvSpPr>
        <dsp:cNvPr id="0" name=""/>
        <dsp:cNvSpPr/>
      </dsp:nvSpPr>
      <dsp:spPr>
        <a:xfrm>
          <a:off x="-2851499" y="-439450"/>
          <a:ext cx="3402452" cy="3402452"/>
        </a:xfrm>
        <a:prstGeom prst="blockArc">
          <a:avLst>
            <a:gd name="adj1" fmla="val 18900000"/>
            <a:gd name="adj2" fmla="val 2700000"/>
            <a:gd name="adj3" fmla="val 635"/>
          </a:avLst>
        </a:prstGeom>
        <a:noFill/>
        <a:ln w="222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C6841-AA1C-462C-9B56-D66C51FDFF9D}">
      <dsp:nvSpPr>
        <dsp:cNvPr id="0" name=""/>
        <dsp:cNvSpPr/>
      </dsp:nvSpPr>
      <dsp:spPr>
        <a:xfrm>
          <a:off x="354237" y="252355"/>
          <a:ext cx="3101545" cy="504710"/>
        </a:xfrm>
        <a:prstGeom prst="rect">
          <a:avLst/>
        </a:prstGeom>
        <a:solidFill>
          <a:srgbClr val="0070C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sz="13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54237" y="252355"/>
        <a:ext cx="3101545" cy="504710"/>
      </dsp:txXfrm>
    </dsp:sp>
    <dsp:sp modelId="{AAB07EBC-5AE9-4B96-B209-E58E53B2B8D0}">
      <dsp:nvSpPr>
        <dsp:cNvPr id="0" name=""/>
        <dsp:cNvSpPr/>
      </dsp:nvSpPr>
      <dsp:spPr>
        <a:xfrm>
          <a:off x="38793" y="18926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70176-876F-4AC4-BB18-3C2A816C896B}">
      <dsp:nvSpPr>
        <dsp:cNvPr id="0" name=""/>
        <dsp:cNvSpPr/>
      </dsp:nvSpPr>
      <dsp:spPr>
        <a:xfrm>
          <a:off x="537699" y="1009420"/>
          <a:ext cx="2918082" cy="504710"/>
        </a:xfrm>
        <a:prstGeom prst="rect">
          <a:avLst/>
        </a:prstGeom>
        <a:solidFill>
          <a:srgbClr val="0070C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 Narrow" panose="020B0606020202030204" pitchFamily="34" charset="0"/>
            </a:rPr>
            <a:t>Алтайский, Красноярский</a:t>
          </a:r>
          <a:endParaRPr lang="ru-RU" sz="1300" kern="1200" dirty="0">
            <a:latin typeface="Arial Narrow" panose="020B0606020202030204" pitchFamily="34" charset="0"/>
          </a:endParaRPr>
        </a:p>
      </dsp:txBody>
      <dsp:txXfrm>
        <a:off x="537699" y="1009420"/>
        <a:ext cx="2918082" cy="504710"/>
      </dsp:txXfrm>
    </dsp:sp>
    <dsp:sp modelId="{3A5B624B-79B3-40B0-B511-341B40984C67}">
      <dsp:nvSpPr>
        <dsp:cNvPr id="0" name=""/>
        <dsp:cNvSpPr/>
      </dsp:nvSpPr>
      <dsp:spPr>
        <a:xfrm>
          <a:off x="222255" y="946331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E2F5F-D57C-4758-85ED-87CAC06DFB0C}">
      <dsp:nvSpPr>
        <dsp:cNvPr id="0" name=""/>
        <dsp:cNvSpPr/>
      </dsp:nvSpPr>
      <dsp:spPr>
        <a:xfrm>
          <a:off x="354237" y="1766485"/>
          <a:ext cx="3101545" cy="504710"/>
        </a:xfrm>
        <a:prstGeom prst="rect">
          <a:avLst/>
        </a:prstGeom>
        <a:solidFill>
          <a:srgbClr val="0070C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 Narrow" panose="020B0606020202030204" pitchFamily="34" charset="0"/>
            </a:rPr>
            <a:t>Алтай, САХА (Якутия)</a:t>
          </a:r>
          <a:endParaRPr lang="ru-RU" sz="1300" kern="1200" dirty="0">
            <a:latin typeface="Arial Narrow" panose="020B0606020202030204" pitchFamily="34" charset="0"/>
          </a:endParaRPr>
        </a:p>
      </dsp:txBody>
      <dsp:txXfrm>
        <a:off x="354237" y="1766485"/>
        <a:ext cx="3101545" cy="504710"/>
      </dsp:txXfrm>
    </dsp:sp>
    <dsp:sp modelId="{F369647A-E391-4DBD-831B-E219E7798D83}">
      <dsp:nvSpPr>
        <dsp:cNvPr id="0" name=""/>
        <dsp:cNvSpPr/>
      </dsp:nvSpPr>
      <dsp:spPr>
        <a:xfrm>
          <a:off x="38793" y="170339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288" cy="497047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98" y="0"/>
            <a:ext cx="2945288" cy="497047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>
              <a:defRPr sz="1200"/>
            </a:lvl1pPr>
          </a:lstStyle>
          <a:p>
            <a:fld id="{8BF87B45-7675-4CC6-8EE4-6E3FBE6CD00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6383"/>
            <a:ext cx="5437822" cy="4467067"/>
          </a:xfrm>
          <a:prstGeom prst="rect">
            <a:avLst/>
          </a:prstGeom>
        </p:spPr>
        <p:txBody>
          <a:bodyPr vert="horz" lIns="91477" tIns="45738" rIns="91477" bIns="457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591"/>
            <a:ext cx="2945288" cy="497047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98" y="9429591"/>
            <a:ext cx="2945288" cy="497047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r">
              <a:defRPr sz="1200"/>
            </a:lvl1pPr>
          </a:lstStyle>
          <a:p>
            <a:fld id="{3C3D6C18-D576-4037-97B6-12CDAFA15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3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19A3-1F90-4FB0-AD8D-7F98B5617E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4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2AC-89DE-4923-A9BA-D4BDBB9541F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91AE2AC-89DE-4923-A9BA-D4BDBB9541F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74A2344-C565-479B-90FA-95424ACDDA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80728"/>
            <a:ext cx="7488832" cy="9144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«О правоприменительной практике Сибирского управления Ростехнадзора в 2020 году на объектах магистрального трубопроводного транспорта. О полномочиях Сибирского управления Ростехнадзора в отношении внутридомового газового оборудования»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4701043"/>
            <a:ext cx="43454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Заместитель руководителя Сибирского управления Ростехнадзора</a:t>
            </a:r>
          </a:p>
          <a:p>
            <a:endParaRPr lang="ru-RU" b="1" i="1" dirty="0" smtClean="0"/>
          </a:p>
          <a:p>
            <a:r>
              <a:rPr lang="ru-RU" sz="2000" b="1" i="1" dirty="0" smtClean="0"/>
              <a:t>Дмитрий Валерьевич Колегов</a:t>
            </a:r>
            <a:endParaRPr lang="ru-RU" sz="2000" b="1" i="1" dirty="0"/>
          </a:p>
        </p:txBody>
      </p:sp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64" y="3861048"/>
            <a:ext cx="1944216" cy="219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Ростехнадзора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derksenod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3" y="3803968"/>
            <a:ext cx="3058473" cy="240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3463"/>
            <a:ext cx="880489" cy="99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0511" y="883284"/>
            <a:ext cx="9137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Под надзором отдела 257 ОПО магистрального трубопроводного 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транспорта,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из них  48 ОПО 1 класса. 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539633499"/>
              </p:ext>
            </p:extLst>
          </p:nvPr>
        </p:nvGraphicFramePr>
        <p:xfrm>
          <a:off x="67693" y="1462941"/>
          <a:ext cx="3486639" cy="252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0783" y="1844824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Область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506" y="2636912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Край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438" y="3429000"/>
            <a:ext cx="7040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Arial Narrow" panose="020B0606020202030204" pitchFamily="34" charset="0"/>
              </a:rPr>
              <a:t>Республика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483599"/>
            <a:ext cx="53955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2448" y="167827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Общая протяженность поднадзорных отделу систем трубопроводов составляет 18880 км. По назначению магистральные трубопроводы распределяются следующим образом: </a:t>
            </a:r>
          </a:p>
          <a:p>
            <a:r>
              <a:rPr lang="ru-RU" dirty="0"/>
              <a:t>- магистральные газопроводы – 6 875 км;</a:t>
            </a:r>
          </a:p>
          <a:p>
            <a:r>
              <a:rPr lang="ru-RU" dirty="0"/>
              <a:t>- магистральные нефтепроводы – 11061 км;</a:t>
            </a:r>
          </a:p>
          <a:p>
            <a:r>
              <a:rPr lang="ru-RU" dirty="0"/>
              <a:t>- магистральные нефтепродуктопроводы – 1034 км.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45858" y="403112"/>
            <a:ext cx="7986464" cy="48017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Общая информация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567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367680"/>
            <a:ext cx="6781800" cy="7269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Результаты надзорной деятельности за 2020 год</a:t>
            </a: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291264" cy="4176464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dirty="0">
                <a:ea typeface="Times New Roman"/>
                <a:cs typeface="Times New Roman"/>
              </a:rPr>
              <a:t>Всего за 2020 год на ОПО 1 класса опасности проведены </a:t>
            </a:r>
            <a:r>
              <a:rPr lang="ru-RU" sz="2000" dirty="0" smtClean="0">
                <a:ea typeface="Times New Roman"/>
                <a:cs typeface="Times New Roman"/>
              </a:rPr>
              <a:t>63 проверки (2019 </a:t>
            </a:r>
            <a:r>
              <a:rPr lang="ru-RU" sz="2000" dirty="0">
                <a:ea typeface="Times New Roman"/>
                <a:cs typeface="Times New Roman"/>
              </a:rPr>
              <a:t>г. – 55 проверок) </a:t>
            </a:r>
            <a:r>
              <a:rPr lang="ru-RU" sz="2000" dirty="0" smtClean="0">
                <a:ea typeface="Times New Roman"/>
                <a:cs typeface="Times New Roman"/>
              </a:rPr>
              <a:t>: </a:t>
            </a:r>
            <a:r>
              <a:rPr lang="ru-RU" sz="2000" dirty="0">
                <a:ea typeface="Times New Roman"/>
                <a:cs typeface="Times New Roman"/>
              </a:rPr>
              <a:t>42 выездных и 21 документарная.                                               </a:t>
            </a:r>
            <a:r>
              <a:rPr lang="ru-RU" sz="2000" dirty="0" smtClean="0">
                <a:ea typeface="Times New Roman"/>
                <a:cs typeface="Times New Roman"/>
              </a:rPr>
              <a:t>                                               По </a:t>
            </a:r>
            <a:r>
              <a:rPr lang="ru-RU" sz="2000" dirty="0">
                <a:ea typeface="Times New Roman"/>
                <a:cs typeface="Times New Roman"/>
              </a:rPr>
              <a:t>сравнению с 2019 годом количество проверок по постоянному надзору объектов 1 класса опасности возросло с 55 до 63 проверок.                              </a:t>
            </a:r>
            <a:r>
              <a:rPr lang="ru-RU" sz="2000" dirty="0" smtClean="0">
                <a:ea typeface="Times New Roman"/>
                <a:cs typeface="Times New Roman"/>
              </a:rPr>
              <a:t>                                         Выявлено </a:t>
            </a:r>
            <a:r>
              <a:rPr lang="ru-RU" sz="2000" dirty="0">
                <a:ea typeface="Times New Roman"/>
                <a:cs typeface="Times New Roman"/>
              </a:rPr>
              <a:t>53 нарушения (2019 г. – 161 нарушение) требований промышленной безопасности и охранных зон магистральных трубопроводов, наложено 30 (2019 г. – 39) административных штрафов на общую сумму 597,8 тыс. руб. (2019 г. – 667,2):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ea typeface="Times New Roman"/>
                <a:cs typeface="Times New Roman"/>
              </a:rPr>
              <a:t>- по ч.1. ст. 9.1 Кодекса Российской Федерации об административных правонарушениях (КоАП РФ) – оштрафованы 2 юридических лица сумму 550 тыс. руб. и 2 должностных лица на сумму 40 тыс. руб.;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ea typeface="Times New Roman"/>
                <a:cs typeface="Times New Roman"/>
              </a:rPr>
              <a:t>- по ст. 11.20. КоАП РФ – оштрафовано 26 должностных лиц на сумму 7,8 тыс. руб.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4624"/>
            <a:ext cx="870857" cy="98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04448" y="6483599"/>
            <a:ext cx="53955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5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.</a:t>
            </a:r>
            <a:endParaRPr lang="ru-RU" sz="2800" dirty="0"/>
          </a:p>
        </p:txBody>
      </p:sp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475656" y="404664"/>
            <a:ext cx="6781800" cy="7187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/>
              <a:t>Авария на </a:t>
            </a:r>
            <a:r>
              <a:rPr lang="ru-RU" sz="2000" dirty="0" err="1" smtClean="0"/>
              <a:t>этиленопроводе</a:t>
            </a:r>
            <a:r>
              <a:rPr lang="ru-RU" sz="2000" dirty="0" smtClean="0"/>
              <a:t> в АО «Саянскхимпласт»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604448" y="6483599"/>
            <a:ext cx="53955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825"/>
            <a:ext cx="777716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8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6679" cy="94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Заголовок 2"/>
          <p:cNvSpPr txBox="1">
            <a:spLocks/>
          </p:cNvSpPr>
          <p:nvPr/>
        </p:nvSpPr>
        <p:spPr>
          <a:xfrm>
            <a:off x="1043608" y="332656"/>
            <a:ext cx="8100392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/>
              <a:t>Авария на </a:t>
            </a:r>
            <a:r>
              <a:rPr lang="ru-RU" sz="2400" dirty="0" err="1" smtClean="0"/>
              <a:t>этиленопроводе</a:t>
            </a:r>
            <a:r>
              <a:rPr lang="ru-RU" sz="2400" dirty="0" smtClean="0"/>
              <a:t> в АО Саянскхимпласт»</a:t>
            </a:r>
            <a:endParaRPr lang="ru-RU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8604448" y="6483599"/>
            <a:ext cx="53955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1" y="1628800"/>
            <a:ext cx="8358187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8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" y="0"/>
            <a:ext cx="879570" cy="99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Заголовок 2"/>
          <p:cNvSpPr txBox="1">
            <a:spLocks/>
          </p:cNvSpPr>
          <p:nvPr/>
        </p:nvSpPr>
        <p:spPr>
          <a:xfrm>
            <a:off x="971601" y="409428"/>
            <a:ext cx="8172400" cy="12241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8604448" y="6483599"/>
            <a:ext cx="53955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409428"/>
            <a:ext cx="3903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Calibri"/>
              </a:rPr>
              <a:t>О полномочиях в отношении ВДГО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696744" cy="515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0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280920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БЛАГОДАРЮ </a:t>
            </a:r>
            <a:r>
              <a:rPr lang="ru-RU" dirty="0"/>
              <a:t>ЗА </a:t>
            </a:r>
            <a:r>
              <a:rPr lang="ru-RU" dirty="0" smtClean="0"/>
              <a:t>ВНИМАНИЕ!</a:t>
            </a:r>
            <a:endParaRPr lang="ru-RU" dirty="0"/>
          </a:p>
        </p:txBody>
      </p:sp>
      <p:pic>
        <p:nvPicPr>
          <p:cNvPr id="7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165809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04448" y="6483599"/>
            <a:ext cx="53955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9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646</TotalTime>
  <Words>312</Words>
  <Application>Microsoft Office PowerPoint</Application>
  <PresentationFormat>Экран (4:3)</PresentationFormat>
  <Paragraphs>33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Презентация PowerPoint</vt:lpstr>
      <vt:lpstr>Общая информация</vt:lpstr>
      <vt:lpstr>Результаты надзорной деятельности за 2020 год</vt:lpstr>
      <vt:lpstr>.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Жданов Дмитрий Серг.</dc:creator>
  <cp:lastModifiedBy>Гази МТ надзор Нск </cp:lastModifiedBy>
  <cp:revision>143</cp:revision>
  <cp:lastPrinted>2020-12-21T08:58:08Z</cp:lastPrinted>
  <dcterms:created xsi:type="dcterms:W3CDTF">2017-11-07T04:06:25Z</dcterms:created>
  <dcterms:modified xsi:type="dcterms:W3CDTF">2021-03-17T01:27:17Z</dcterms:modified>
</cp:coreProperties>
</file>